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  <p:sldId id="264" r:id="rId9"/>
    <p:sldId id="263" r:id="rId10"/>
    <p:sldId id="265" r:id="rId11"/>
    <p:sldId id="266" r:id="rId12"/>
    <p:sldId id="267" r:id="rId13"/>
    <p:sldId id="269" r:id="rId14"/>
    <p:sldId id="268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9144000" cy="6858000" type="screen4x3"/>
  <p:notesSz cx="6858000" cy="9144000"/>
  <p:defaultTextStyle>
    <a:defPPr>
      <a:defRPr lang="zh-CN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DF06E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7" autoAdjust="0"/>
    <p:restoredTop sz="94660"/>
  </p:normalViewPr>
  <p:slideViewPr>
    <p:cSldViewPr snapToGrid="0" snapToObjects="1">
      <p:cViewPr varScale="1">
        <p:scale>
          <a:sx n="102" d="100"/>
          <a:sy n="102" d="100"/>
        </p:scale>
        <p:origin x="696" y="6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000314-00A9-4E52-AC62-C46A5891A729}" type="datetimeFigureOut">
              <a:rPr lang="zh-CN" altLang="en-US" smtClean="0"/>
              <a:t>2016/12/4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6E238F-1C8D-4394-80ED-99B2D5A1F4A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71129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E238F-1C8D-4394-80ED-99B2D5A1F4AC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41765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770400"/>
          </a:xfrm>
        </p:spPr>
        <p:txBody>
          <a:bodyPr/>
          <a:lstStyle>
            <a:lvl1pPr>
              <a:defRPr b="1" u="none">
                <a:solidFill>
                  <a:schemeClr val="bg1"/>
                </a:solidFill>
                <a:latin typeface="微软雅黑"/>
                <a:ea typeface="微软雅黑"/>
                <a:cs typeface="微软雅黑"/>
              </a:defRPr>
            </a:lvl1pPr>
          </a:lstStyle>
          <a:p>
            <a:r>
              <a:rPr kumimoji="1" lang="zh-CN" altLang="en-US" dirty="0" smtClean="0"/>
              <a:t>单击此处编辑母版标题样式</a:t>
            </a:r>
            <a:endParaRPr kumimoji="1"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2814094" y="3215094"/>
            <a:ext cx="5644106" cy="583200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  <a:ea typeface="微软雅黑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CN" altLang="en-US" dirty="0" smtClean="0"/>
              <a:t>单击此处编辑母版副标题样式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103330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C794A-6427-1142-8921-40BFA5A3E01F}" type="datetimeFigureOut">
              <a:rPr kumimoji="1" lang="zh-CN" altLang="en-US" smtClean="0"/>
              <a:t>2016/12/4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BFC7-A849-5345-B49A-FA4CD3BE2BC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365079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C794A-6427-1142-8921-40BFA5A3E01F}" type="datetimeFigureOut">
              <a:rPr kumimoji="1" lang="zh-CN" altLang="en-US" smtClean="0"/>
              <a:t>2016/12/4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BFC7-A849-5345-B49A-FA4CD3BE2BC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023179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89871"/>
            <a:ext cx="8229600" cy="4736291"/>
          </a:xfrm>
        </p:spPr>
        <p:txBody>
          <a:bodyPr/>
          <a:lstStyle>
            <a:lvl1pPr>
              <a:defRPr sz="2800">
                <a:solidFill>
                  <a:srgbClr val="FFFFFF"/>
                </a:solidFill>
                <a:ea typeface="微软雅黑"/>
              </a:defRPr>
            </a:lvl1pPr>
            <a:lvl2pPr>
              <a:defRPr sz="2400">
                <a:solidFill>
                  <a:srgbClr val="FFFFFF"/>
                </a:solidFill>
                <a:ea typeface="微软雅黑"/>
              </a:defRPr>
            </a:lvl2pPr>
            <a:lvl3pPr>
              <a:defRPr sz="2000">
                <a:solidFill>
                  <a:srgbClr val="FFFFFF"/>
                </a:solidFill>
                <a:ea typeface="微软雅黑"/>
              </a:defRPr>
            </a:lvl3pPr>
            <a:lvl4pPr>
              <a:defRPr sz="1800">
                <a:solidFill>
                  <a:srgbClr val="FFFFFF"/>
                </a:solidFill>
                <a:ea typeface="微软雅黑"/>
              </a:defRPr>
            </a:lvl4pPr>
            <a:lvl5pPr>
              <a:defRPr sz="1800">
                <a:solidFill>
                  <a:srgbClr val="FFFFFF"/>
                </a:solidFill>
                <a:ea typeface="微软雅黑"/>
              </a:defRPr>
            </a:lvl5pPr>
          </a:lstStyle>
          <a:p>
            <a:pPr lvl="0"/>
            <a:r>
              <a:rPr kumimoji="1" lang="zh-CN" altLang="en-US" dirty="0" smtClean="0"/>
              <a:t>单击此处编辑母版文本样式</a:t>
            </a:r>
          </a:p>
          <a:p>
            <a:pPr lvl="1"/>
            <a:r>
              <a:rPr kumimoji="1" lang="zh-CN" altLang="en-US" dirty="0" smtClean="0"/>
              <a:t>二级</a:t>
            </a:r>
          </a:p>
          <a:p>
            <a:pPr lvl="2"/>
            <a:r>
              <a:rPr kumimoji="1" lang="zh-CN" altLang="en-US" dirty="0" smtClean="0"/>
              <a:t>三级</a:t>
            </a:r>
          </a:p>
          <a:p>
            <a:pPr lvl="3"/>
            <a:r>
              <a:rPr kumimoji="1" lang="zh-CN" altLang="en-US" dirty="0" smtClean="0"/>
              <a:t>四级</a:t>
            </a:r>
          </a:p>
          <a:p>
            <a:pPr lvl="4"/>
            <a:r>
              <a:rPr kumimoji="1" lang="zh-CN" altLang="en-US" dirty="0" smtClean="0"/>
              <a:t>五级</a:t>
            </a:r>
            <a:endParaRPr kumimoji="1"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8745"/>
            <a:ext cx="6577289" cy="583200"/>
          </a:xfrm>
        </p:spPr>
        <p:txBody>
          <a:bodyPr>
            <a:normAutofit/>
          </a:bodyPr>
          <a:lstStyle>
            <a:lvl1pPr algn="l">
              <a:defRPr sz="3200">
                <a:solidFill>
                  <a:srgbClr val="DDF06E"/>
                </a:solidFill>
                <a:latin typeface="微软雅黑"/>
                <a:ea typeface="微软雅黑"/>
                <a:cs typeface="微软雅黑"/>
              </a:defRPr>
            </a:lvl1pPr>
          </a:lstStyle>
          <a:p>
            <a:r>
              <a:rPr kumimoji="1" lang="zh-CN" altLang="en-US" dirty="0" smtClean="0"/>
              <a:t>单击此处编辑母版标题样式</a:t>
            </a:r>
            <a:endParaRPr kumimoji="1" lang="zh-CN" altLang="en-US" dirty="0"/>
          </a:p>
        </p:txBody>
      </p:sp>
      <p:pic>
        <p:nvPicPr>
          <p:cNvPr id="7" name="图片 6" descr="1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4933" y="264321"/>
            <a:ext cx="2159000" cy="693279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313267" y="289787"/>
            <a:ext cx="76200" cy="572158"/>
          </a:xfrm>
          <a:prstGeom prst="rect">
            <a:avLst/>
          </a:prstGeom>
          <a:solidFill>
            <a:srgbClr val="DDF06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562101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C794A-6427-1142-8921-40BFA5A3E01F}" type="datetimeFigureOut">
              <a:rPr kumimoji="1" lang="zh-CN" altLang="en-US" smtClean="0"/>
              <a:t>2016/12/4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BFC7-A849-5345-B49A-FA4CD3BE2BC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06252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C794A-6427-1142-8921-40BFA5A3E01F}" type="datetimeFigureOut">
              <a:rPr kumimoji="1" lang="zh-CN" altLang="en-US" smtClean="0"/>
              <a:t>2016/12/4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BFC7-A849-5345-B49A-FA4CD3BE2BC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019588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C794A-6427-1142-8921-40BFA5A3E01F}" type="datetimeFigureOut">
              <a:rPr kumimoji="1" lang="zh-CN" altLang="en-US" smtClean="0"/>
              <a:t>2016/12/4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BFC7-A849-5345-B49A-FA4CD3BE2BC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483389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C794A-6427-1142-8921-40BFA5A3E01F}" type="datetimeFigureOut">
              <a:rPr kumimoji="1" lang="zh-CN" altLang="en-US" smtClean="0"/>
              <a:t>2016/12/4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BFC7-A849-5345-B49A-FA4CD3BE2BC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832353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C794A-6427-1142-8921-40BFA5A3E01F}" type="datetimeFigureOut">
              <a:rPr kumimoji="1" lang="zh-CN" altLang="en-US" smtClean="0"/>
              <a:t>2016/12/4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BFC7-A849-5345-B49A-FA4CD3BE2BC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621553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C794A-6427-1142-8921-40BFA5A3E01F}" type="datetimeFigureOut">
              <a:rPr kumimoji="1" lang="zh-CN" altLang="en-US" smtClean="0"/>
              <a:t>2016/12/4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BFC7-A849-5345-B49A-FA4CD3BE2BC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939607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C794A-6427-1142-8921-40BFA5A3E01F}" type="datetimeFigureOut">
              <a:rPr kumimoji="1" lang="zh-CN" altLang="en-US" smtClean="0"/>
              <a:t>2016/12/4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BFC7-A849-5345-B49A-FA4CD3BE2BC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639605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EC794A-6427-1142-8921-40BFA5A3E01F}" type="datetimeFigureOut">
              <a:rPr kumimoji="1" lang="zh-CN" altLang="en-US" smtClean="0"/>
              <a:t>2016/12/4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7DBFC7-A849-5345-B49A-FA4CD3BE2BC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555146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515625"/>
            <a:ext cx="7772400" cy="770400"/>
          </a:xfrm>
        </p:spPr>
        <p:txBody>
          <a:bodyPr/>
          <a:lstStyle/>
          <a:p>
            <a:r>
              <a:rPr kumimoji="1" lang="zh-CN" altLang="en-US" dirty="0"/>
              <a:t>开</a:t>
            </a:r>
            <a:r>
              <a:rPr kumimoji="1" lang="zh-CN" altLang="en-US" dirty="0" smtClean="0"/>
              <a:t>源如何驱动无人机产业</a:t>
            </a:r>
            <a:endParaRPr kumimoji="1"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59674" y="3625964"/>
            <a:ext cx="6685059" cy="583200"/>
          </a:xfrm>
        </p:spPr>
        <p:txBody>
          <a:bodyPr>
            <a:normAutofit fontScale="77500" lnSpcReduction="20000"/>
          </a:bodyPr>
          <a:lstStyle/>
          <a:p>
            <a:r>
              <a:rPr kumimoji="1" lang="en-US" altLang="zh-CN" dirty="0" err="1" smtClean="0"/>
              <a:t>Dronecode</a:t>
            </a:r>
            <a:r>
              <a:rPr kumimoji="1" lang="zh-CN" altLang="en-US" dirty="0" smtClean="0"/>
              <a:t>的发展史及</a:t>
            </a:r>
            <a:r>
              <a:rPr kumimoji="1" lang="en-US" altLang="zh-CN" dirty="0" smtClean="0"/>
              <a:t>AI</a:t>
            </a:r>
            <a:r>
              <a:rPr kumimoji="1" lang="zh-CN" altLang="en-US" dirty="0" smtClean="0"/>
              <a:t>如何应用在无人机领域</a:t>
            </a:r>
            <a:endParaRPr kumimoji="1"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4702203" y="4905955"/>
            <a:ext cx="347472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dirty="0">
                <a:solidFill>
                  <a:schemeClr val="accent1">
                    <a:lumMod val="40000"/>
                    <a:lumOff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斯东</a:t>
            </a:r>
          </a:p>
          <a:p>
            <a:pPr algn="r"/>
            <a:r>
              <a:rPr lang="en-US" altLang="zh-CN" sz="1600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Stone Bai</a:t>
            </a:r>
          </a:p>
          <a:p>
            <a:pPr algn="r"/>
            <a:r>
              <a:rPr lang="en-US" altLang="zh-CN" sz="1600" dirty="0" err="1" smtClean="0">
                <a:solidFill>
                  <a:schemeClr val="accent1">
                    <a:lumMod val="40000"/>
                    <a:lumOff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Dronecode</a:t>
            </a:r>
            <a:r>
              <a:rPr lang="zh-CN" altLang="en-US" sz="1600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中国区负责人</a:t>
            </a:r>
            <a:endParaRPr lang="en-US" altLang="zh-CN" sz="1600" dirty="0" smtClean="0">
              <a:solidFill>
                <a:schemeClr val="accent1">
                  <a:lumMod val="40000"/>
                  <a:lumOff val="6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/>
            <a:r>
              <a:rPr lang="zh-CN" altLang="en-US" sz="1600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全国无人机教育联盟副秘书长</a:t>
            </a:r>
            <a:endParaRPr lang="en-US" altLang="zh-CN" sz="1600" dirty="0" smtClean="0">
              <a:solidFill>
                <a:schemeClr val="accent1">
                  <a:lumMod val="40000"/>
                  <a:lumOff val="6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987842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57200" y="3108016"/>
            <a:ext cx="8229600" cy="2978228"/>
          </a:xfrm>
        </p:spPr>
        <p:txBody>
          <a:bodyPr/>
          <a:lstStyle/>
          <a:p>
            <a:r>
              <a:rPr lang="en-US" altLang="zh-CN" dirty="0" smtClean="0"/>
              <a:t>2012</a:t>
            </a:r>
            <a:r>
              <a:rPr lang="zh-CN" altLang="en-US" dirty="0" smtClean="0"/>
              <a:t>年开始与</a:t>
            </a:r>
            <a:r>
              <a:rPr lang="en-US" altLang="zh-CN" dirty="0" smtClean="0"/>
              <a:t>PX4</a:t>
            </a:r>
            <a:r>
              <a:rPr lang="zh-CN" altLang="en-US" dirty="0" smtClean="0"/>
              <a:t>项目合作</a:t>
            </a:r>
            <a:endParaRPr lang="en-US" altLang="zh-CN" dirty="0" smtClean="0"/>
          </a:p>
          <a:p>
            <a:r>
              <a:rPr lang="en-US" altLang="zh-CN" dirty="0" smtClean="0"/>
              <a:t>32</a:t>
            </a:r>
            <a:r>
              <a:rPr lang="zh-CN" altLang="en-US" dirty="0" smtClean="0"/>
              <a:t>位</a:t>
            </a:r>
            <a:r>
              <a:rPr lang="en-US" altLang="zh-CN" dirty="0" smtClean="0"/>
              <a:t>STM32</a:t>
            </a:r>
            <a:r>
              <a:rPr lang="zh-CN" altLang="en-US" dirty="0" smtClean="0"/>
              <a:t>处理器</a:t>
            </a:r>
            <a:endParaRPr lang="en-US" altLang="zh-CN" dirty="0" smtClean="0"/>
          </a:p>
          <a:p>
            <a:r>
              <a:rPr lang="en-US" altLang="zh-CN" dirty="0" smtClean="0"/>
              <a:t>Lorenz Meier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PX4</a:t>
            </a:r>
            <a:endParaRPr lang="zh-CN" altLang="en-US" dirty="0"/>
          </a:p>
        </p:txBody>
      </p:sp>
      <p:pic>
        <p:nvPicPr>
          <p:cNvPr id="2050" name="Picture 2" descr="Image result for PX4 autopilo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389871"/>
            <a:ext cx="476250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R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511436"/>
            <a:ext cx="4355487" cy="3142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PX4 autopilo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1875" y="1037602"/>
            <a:ext cx="2754286" cy="2754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85510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测绘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行业应用</a:t>
            </a:r>
            <a:endParaRPr lang="zh-CN" altLang="en-US" dirty="0"/>
          </a:p>
        </p:txBody>
      </p:sp>
      <p:pic>
        <p:nvPicPr>
          <p:cNvPr id="4098" name="Picture 2" descr="http://www.skyway-info.com/uploadfile/image/2014-10/20141015154834690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6355" y="2229864"/>
            <a:ext cx="5186936" cy="3056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69913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57200" y="1206937"/>
            <a:ext cx="8229600" cy="4736291"/>
          </a:xfrm>
        </p:spPr>
        <p:txBody>
          <a:bodyPr/>
          <a:lstStyle/>
          <a:p>
            <a:r>
              <a:rPr lang="zh-CN" altLang="en-US" dirty="0" smtClean="0"/>
              <a:t>测绘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农业应用</a:t>
            </a:r>
            <a:endParaRPr lang="zh-CN" altLang="en-US" dirty="0"/>
          </a:p>
        </p:txBody>
      </p:sp>
      <p:pic>
        <p:nvPicPr>
          <p:cNvPr id="3074" name="Picture 2" descr="http://p3.pstatp.com/large/2f3000699ea0ee4003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4164" y="1825989"/>
            <a:ext cx="6700603" cy="4117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93421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57200" y="1206937"/>
            <a:ext cx="8229600" cy="4736291"/>
          </a:xfrm>
        </p:spPr>
        <p:txBody>
          <a:bodyPr/>
          <a:lstStyle/>
          <a:p>
            <a:r>
              <a:rPr lang="zh-CN" altLang="en-US" dirty="0" smtClean="0"/>
              <a:t>农药喷洒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农业应用</a:t>
            </a:r>
            <a:endParaRPr lang="zh-CN" altLang="en-US" dirty="0"/>
          </a:p>
        </p:txBody>
      </p:sp>
      <p:pic>
        <p:nvPicPr>
          <p:cNvPr id="6146" name="Picture 2" descr="http://img59.nongjx.com/3/20160720/63604600920046997495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9064" y="1854200"/>
            <a:ext cx="5305425" cy="3552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16826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电力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行业应用</a:t>
            </a:r>
            <a:endParaRPr lang="zh-CN" altLang="en-US" dirty="0"/>
          </a:p>
        </p:txBody>
      </p:sp>
      <p:pic>
        <p:nvPicPr>
          <p:cNvPr id="5122" name="Picture 2" descr="http://paper.zjrb.cn/Pdf/2014/11/27/G4MQVR5DBH/Picture/201411262320390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238" y="2159611"/>
            <a:ext cx="6779461" cy="3139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57083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快递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行业应用</a:t>
            </a:r>
            <a:endParaRPr lang="zh-CN" altLang="en-US" dirty="0"/>
          </a:p>
        </p:txBody>
      </p:sp>
      <p:pic>
        <p:nvPicPr>
          <p:cNvPr id="7170" name="Picture 2" descr="http://www.aircraftnurse.com/2016/20161108/20161108132271611081216272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521" y="2256189"/>
            <a:ext cx="4805846" cy="3003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http://auto.chinanews.com/2016/1111/2016111110389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5499" y="2480872"/>
            <a:ext cx="3797980" cy="2453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99982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146747" y="3299263"/>
            <a:ext cx="6577289" cy="583200"/>
          </a:xfrm>
        </p:spPr>
        <p:txBody>
          <a:bodyPr>
            <a:normAutofit fontScale="90000"/>
          </a:bodyPr>
          <a:lstStyle/>
          <a:p>
            <a:r>
              <a:rPr lang="zh-CN" altLang="en-US" dirty="0" smtClean="0"/>
              <a:t>人工智能时代 无人机会有什么新应用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15794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智能跟随</a:t>
            </a:r>
            <a:endParaRPr lang="zh-CN" altLang="en-US" dirty="0"/>
          </a:p>
        </p:txBody>
      </p:sp>
      <p:pic>
        <p:nvPicPr>
          <p:cNvPr id="8194" name="Picture 2" descr="http://img.mp.itc.cn/upload/20160525/3636b2aacd0a46589848e803d5efadbd_th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8050" y="3192461"/>
            <a:ext cx="5238750" cy="2933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http://www.hmshd.com/uploads/allimg/c160715/14D51P4K55Z-14643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050902"/>
            <a:ext cx="4257207" cy="2507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75158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智能航线规划</a:t>
            </a:r>
            <a:endParaRPr lang="zh-CN" altLang="en-US" dirty="0"/>
          </a:p>
        </p:txBody>
      </p:sp>
      <p:pic>
        <p:nvPicPr>
          <p:cNvPr id="9218" name="Picture 2" descr="http://imgsrc.baidu.com/forum/w%3D580/sign=cdb9c00c442309f7e76fad1a420c0c39/043f902397dda1442fc7b92ab0b7d0a20ef4864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112" y="1389871"/>
            <a:ext cx="6909863" cy="4134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02839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智能</a:t>
            </a:r>
            <a:r>
              <a:rPr lang="zh-CN" altLang="en-US" dirty="0"/>
              <a:t>避</a:t>
            </a:r>
            <a:r>
              <a:rPr lang="zh-CN" altLang="en-US" dirty="0" smtClean="0"/>
              <a:t>障 及 自主导航和定位</a:t>
            </a:r>
            <a:endParaRPr lang="zh-CN" altLang="en-US" dirty="0"/>
          </a:p>
        </p:txBody>
      </p:sp>
      <p:pic>
        <p:nvPicPr>
          <p:cNvPr id="10242" name="Picture 2" descr="http://media.au.tsinghua.edu.cn/uav/img/mai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9326" y="2287509"/>
            <a:ext cx="3524250" cy="275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15621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zh-CN" altLang="en-US" dirty="0" smtClean="0"/>
              <a:t>本名白彧实</a:t>
            </a:r>
            <a:endParaRPr kumimoji="1" lang="en-US" altLang="zh-CN" dirty="0" smtClean="0"/>
          </a:p>
          <a:p>
            <a:pPr marL="0" indent="0">
              <a:buNone/>
            </a:pPr>
            <a:r>
              <a:rPr kumimoji="1" lang="zh-CN" altLang="en-US" dirty="0"/>
              <a:t>斯</a:t>
            </a:r>
            <a:r>
              <a:rPr kumimoji="1" lang="zh-CN" altLang="en-US" dirty="0" smtClean="0"/>
              <a:t>东这个名字来自科幻小说</a:t>
            </a:r>
            <a:r>
              <a:rPr kumimoji="1" lang="en-US" altLang="zh-CN" dirty="0" smtClean="0"/>
              <a:t>《</a:t>
            </a:r>
            <a:r>
              <a:rPr kumimoji="1" lang="zh-CN" altLang="en-US" dirty="0" smtClean="0"/>
              <a:t>群星，我的归宿</a:t>
            </a:r>
            <a:r>
              <a:rPr kumimoji="1" lang="en-US" altLang="zh-CN" dirty="0" smtClean="0"/>
              <a:t>》</a:t>
            </a:r>
          </a:p>
          <a:p>
            <a:pPr marL="0" indent="0">
              <a:buNone/>
            </a:pPr>
            <a:endParaRPr kumimoji="1" lang="en-US" altLang="zh-CN" dirty="0"/>
          </a:p>
          <a:p>
            <a:pPr marL="0" indent="0">
              <a:buNone/>
            </a:pPr>
            <a:r>
              <a:rPr kumimoji="1" lang="en-US" altLang="zh-CN" dirty="0" smtClean="0"/>
              <a:t>2006</a:t>
            </a:r>
            <a:r>
              <a:rPr kumimoji="1" lang="zh-CN" altLang="en-US" dirty="0" smtClean="0"/>
              <a:t>年担任跑跑卡丁车吧吧主</a:t>
            </a:r>
            <a:endParaRPr kumimoji="1" lang="en-US" altLang="zh-CN" dirty="0" smtClean="0"/>
          </a:p>
          <a:p>
            <a:pPr marL="0" indent="0">
              <a:buNone/>
            </a:pPr>
            <a:r>
              <a:rPr kumimoji="1" lang="en-US" altLang="zh-CN" dirty="0" smtClean="0"/>
              <a:t>2013</a:t>
            </a:r>
            <a:r>
              <a:rPr kumimoji="1" lang="zh-CN" altLang="en-US" dirty="0" smtClean="0"/>
              <a:t>年起组建无人机开源翻译组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zh-CN" altLang="en-US" dirty="0" smtClean="0"/>
              <a:t>翻译项目包括</a:t>
            </a:r>
            <a:r>
              <a:rPr kumimoji="1" lang="en-US" altLang="zh-CN" dirty="0" err="1" smtClean="0"/>
              <a:t>ArduPilot</a:t>
            </a:r>
            <a:r>
              <a:rPr kumimoji="1" lang="en-US" altLang="zh-CN" dirty="0" smtClean="0"/>
              <a:t>/PX4</a:t>
            </a:r>
          </a:p>
          <a:p>
            <a:pPr marL="0" indent="0">
              <a:buNone/>
            </a:pPr>
            <a:r>
              <a:rPr kumimoji="1" lang="en-US" altLang="zh-CN" dirty="0" smtClean="0"/>
              <a:t>2016</a:t>
            </a:r>
            <a:r>
              <a:rPr kumimoji="1" lang="zh-CN" altLang="en-US" dirty="0" smtClean="0"/>
              <a:t>年后负责</a:t>
            </a:r>
            <a:r>
              <a:rPr kumimoji="1" lang="en-US" altLang="zh-CN" dirty="0" err="1" smtClean="0"/>
              <a:t>Dronecode</a:t>
            </a:r>
            <a:r>
              <a:rPr kumimoji="1" lang="en-US" altLang="zh-CN" dirty="0"/>
              <a:t>(</a:t>
            </a:r>
            <a:r>
              <a:rPr kumimoji="1" lang="en-US" altLang="zh-CN" dirty="0" smtClean="0"/>
              <a:t>PX4)</a:t>
            </a:r>
            <a:r>
              <a:rPr kumimoji="1" lang="zh-CN" altLang="en-US" dirty="0" smtClean="0"/>
              <a:t>中国区的项目对接</a:t>
            </a:r>
            <a:endParaRPr kumimoji="1" lang="en-US" altLang="zh-CN" dirty="0" smtClean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斯东是谁？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98380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大数据 自动识别目标状态</a:t>
            </a:r>
            <a:endParaRPr lang="zh-CN" altLang="en-US" dirty="0"/>
          </a:p>
        </p:txBody>
      </p:sp>
      <p:pic>
        <p:nvPicPr>
          <p:cNvPr id="11266" name="Picture 2" descr="http://img52.chem17.com/9/20160511/63598562135334887684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19" y="1999893"/>
            <a:ext cx="8965940" cy="3250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12673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3215390" y="3174816"/>
            <a:ext cx="6577289" cy="583200"/>
          </a:xfrm>
        </p:spPr>
        <p:txBody>
          <a:bodyPr>
            <a:noAutofit/>
          </a:bodyPr>
          <a:lstStyle/>
          <a:p>
            <a:r>
              <a:rPr lang="en-US" altLang="zh-CN" sz="4800" dirty="0" smtClean="0"/>
              <a:t>Thanks</a:t>
            </a:r>
            <a:r>
              <a:rPr lang="zh-CN" altLang="en-US" sz="4800" dirty="0" smtClean="0"/>
              <a:t>！</a:t>
            </a:r>
            <a:endParaRPr lang="zh-CN" altLang="en-US" sz="4800" dirty="0"/>
          </a:p>
        </p:txBody>
      </p:sp>
    </p:spTree>
    <p:extLst>
      <p:ext uri="{BB962C8B-B14F-4D97-AF65-F5344CB8AC3E}">
        <p14:creationId xmlns:p14="http://schemas.microsoft.com/office/powerpoint/2010/main" val="11394543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无人机 </a:t>
            </a:r>
            <a:r>
              <a:rPr kumimoji="1" lang="en-US" altLang="zh-CN" dirty="0" smtClean="0"/>
              <a:t>Drones</a:t>
            </a:r>
            <a:endParaRPr kumimoji="1" lang="zh-CN" altLang="en-US" dirty="0"/>
          </a:p>
        </p:txBody>
      </p:sp>
      <p:pic>
        <p:nvPicPr>
          <p:cNvPr id="1026" name="Picture 2" descr="无人机为何迅速爆红？开源才是幕后“英雄”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2142" y="3690357"/>
            <a:ext cx="4607781" cy="2586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www.hinews.cn/pic/0/17/07/99/17079934_887509.jp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012" y="1064647"/>
            <a:ext cx="3979596" cy="2648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/>
          <p:cNvSpPr txBox="1"/>
          <p:nvPr/>
        </p:nvSpPr>
        <p:spPr>
          <a:xfrm>
            <a:off x="4367860" y="1064647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几年前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968430" y="5724112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现在</a:t>
            </a:r>
          </a:p>
        </p:txBody>
      </p:sp>
    </p:spTree>
    <p:extLst>
      <p:ext uri="{BB962C8B-B14F-4D97-AF65-F5344CB8AC3E}">
        <p14:creationId xmlns:p14="http://schemas.microsoft.com/office/powerpoint/2010/main" val="40948476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无人机为什么会发展如此迅猛</a:t>
            </a:r>
            <a:endParaRPr kumimoji="1" lang="zh-CN" altLang="en-US" dirty="0"/>
          </a:p>
        </p:txBody>
      </p:sp>
      <p:pic>
        <p:nvPicPr>
          <p:cNvPr id="2056" name="Picture 8" descr="http://img51.gkzhan.com/2/20130917/63515010134915420251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389870"/>
            <a:ext cx="3468310" cy="3547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内容占位符 15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349237" y="1658938"/>
            <a:ext cx="2926334" cy="2461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AutoShape 16" descr="http://img0.imgtn.bdimg.com/it/u=1713471637,3495343653&amp;fm=21&amp;gp=0.jpg"/>
          <p:cNvSpPr>
            <a:spLocks noChangeAspect="1" noChangeArrowheads="1"/>
          </p:cNvSpPr>
          <p:nvPr/>
        </p:nvSpPr>
        <p:spPr bwMode="auto">
          <a:xfrm>
            <a:off x="155575" y="-1379538"/>
            <a:ext cx="3000375" cy="2886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5" name="AutoShape 22" descr="http://img0.imgtn.bdimg.com/it/u=1713471637,3495343653&amp;fm=21&amp;gp=0.jpg"/>
          <p:cNvSpPr>
            <a:spLocks noChangeAspect="1" noChangeArrowheads="1"/>
          </p:cNvSpPr>
          <p:nvPr/>
        </p:nvSpPr>
        <p:spPr bwMode="auto">
          <a:xfrm>
            <a:off x="307975" y="-1227138"/>
            <a:ext cx="3000375" cy="2886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2321781" y="5279328"/>
            <a:ext cx="63401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得益于智能手机带来的传感器小型化、低成本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410811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kumimoji="1" lang="en-US" altLang="zh-CN" dirty="0" smtClean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 smtClean="0"/>
              <a:t>Dronecode</a:t>
            </a:r>
            <a:endParaRPr kumimoji="1" lang="zh-CN" altLang="en-US" dirty="0"/>
          </a:p>
        </p:txBody>
      </p:sp>
      <p:pic>
        <p:nvPicPr>
          <p:cNvPr id="3074" name="Picture 2" descr="http://image.alliedjeep.com/upload/8/d8/8d85a872af080e552617bb5b5cc02e3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0320" y="2014940"/>
            <a:ext cx="6191250" cy="3486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21754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Dronecode</a:t>
            </a:r>
            <a:r>
              <a:rPr lang="zh-CN" altLang="en-US" dirty="0" smtClean="0"/>
              <a:t>成员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620" y="949411"/>
            <a:ext cx="6396605" cy="5450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9451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DIY Drones</a:t>
            </a:r>
            <a:r>
              <a:rPr lang="zh-CN" altLang="en-US" dirty="0" smtClean="0"/>
              <a:t>社区的起点</a:t>
            </a:r>
            <a:endParaRPr lang="en-US" altLang="zh-CN" dirty="0" smtClean="0"/>
          </a:p>
          <a:p>
            <a:pPr>
              <a:buFontTx/>
              <a:buChar char="-"/>
            </a:pPr>
            <a:r>
              <a:rPr lang="en-US" altLang="zh-CN" dirty="0" smtClean="0"/>
              <a:t>Chris Anderson 2007</a:t>
            </a:r>
            <a:r>
              <a:rPr lang="zh-CN" altLang="en-US" dirty="0" smtClean="0"/>
              <a:t>年制作</a:t>
            </a:r>
            <a:endParaRPr lang="en-US" altLang="zh-CN" dirty="0" smtClean="0"/>
          </a:p>
          <a:p>
            <a:pPr>
              <a:buFontTx/>
              <a:buChar char="-"/>
            </a:pPr>
            <a:r>
              <a:rPr lang="en-US" altLang="zh-CN" dirty="0" smtClean="0"/>
              <a:t>Lego Mindstorms</a:t>
            </a:r>
          </a:p>
          <a:p>
            <a:pPr>
              <a:buFontTx/>
              <a:buChar char="-"/>
            </a:pPr>
            <a:r>
              <a:rPr lang="zh-CN" altLang="en-US" dirty="0"/>
              <a:t>固定</a:t>
            </a:r>
            <a:r>
              <a:rPr lang="zh-CN" altLang="en-US" dirty="0" smtClean="0"/>
              <a:t>翼飞机</a:t>
            </a:r>
            <a:endParaRPr lang="en-US" altLang="zh-CN" dirty="0" smtClean="0"/>
          </a:p>
          <a:p>
            <a:pPr>
              <a:buFontTx/>
              <a:buChar char="-"/>
            </a:pPr>
            <a:r>
              <a:rPr lang="zh-CN" altLang="en-US" dirty="0"/>
              <a:t>简单</a:t>
            </a:r>
            <a:r>
              <a:rPr lang="zh-CN" altLang="en-US" dirty="0" smtClean="0"/>
              <a:t>的磁罗盘导航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乐高飞控（</a:t>
            </a:r>
            <a:r>
              <a:rPr lang="en-US" altLang="zh-CN" dirty="0" smtClean="0"/>
              <a:t>Lego Autopilot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pic>
        <p:nvPicPr>
          <p:cNvPr id="4098" name="Picture 2" descr="Image result for chris anderson le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5343" y="1176794"/>
            <a:ext cx="3551457" cy="2369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Image result for chris anderson le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9681" y="3758016"/>
            <a:ext cx="4217119" cy="2814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38489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Jordi Muñoz</a:t>
            </a:r>
            <a:endParaRPr lang="zh-CN" altLang="en-US" dirty="0"/>
          </a:p>
        </p:txBody>
      </p:sp>
      <p:pic>
        <p:nvPicPr>
          <p:cNvPr id="1028" name="Picture 4" descr="机海沉浮：3D Robotics的起源、巅峰和转型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333135"/>
            <a:ext cx="7048500" cy="4981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42857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57200" y="4031311"/>
            <a:ext cx="8229600" cy="2094851"/>
          </a:xfrm>
        </p:spPr>
        <p:txBody>
          <a:bodyPr/>
          <a:lstStyle/>
          <a:p>
            <a:r>
              <a:rPr lang="en-US" altLang="zh-CN" dirty="0" smtClean="0"/>
              <a:t>2009</a:t>
            </a:r>
            <a:r>
              <a:rPr lang="zh-CN" altLang="en-US" dirty="0" smtClean="0"/>
              <a:t>年转移到</a:t>
            </a:r>
            <a:r>
              <a:rPr lang="en-US" altLang="zh-CN" dirty="0" smtClean="0"/>
              <a:t>AVR</a:t>
            </a:r>
            <a:r>
              <a:rPr lang="zh-CN" altLang="en-US" dirty="0"/>
              <a:t>架构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Arduino</a:t>
            </a:r>
            <a:r>
              <a:rPr lang="zh-CN" altLang="en-US" dirty="0" smtClean="0"/>
              <a:t>时代</a:t>
            </a:r>
            <a:endParaRPr lang="zh-CN" altLang="en-US" dirty="0"/>
          </a:p>
        </p:txBody>
      </p:sp>
      <p:pic>
        <p:nvPicPr>
          <p:cNvPr id="5122" name="Picture 2" descr="../_images/APM-history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8232" y="1008208"/>
            <a:ext cx="6746682" cy="2943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2016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1432</TotalTime>
  <Words>204</Words>
  <Application>Microsoft Office PowerPoint</Application>
  <PresentationFormat>全屏显示(4:3)</PresentationFormat>
  <Paragraphs>51</Paragraphs>
  <Slides>21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26" baseType="lpstr">
      <vt:lpstr>宋体</vt:lpstr>
      <vt:lpstr>微软雅黑</vt:lpstr>
      <vt:lpstr>Arial</vt:lpstr>
      <vt:lpstr>Calibri</vt:lpstr>
      <vt:lpstr>Office 主题</vt:lpstr>
      <vt:lpstr>开源如何驱动无人机产业</vt:lpstr>
      <vt:lpstr>斯东是谁？</vt:lpstr>
      <vt:lpstr>无人机 Drones</vt:lpstr>
      <vt:lpstr>无人机为什么会发展如此迅猛</vt:lpstr>
      <vt:lpstr>Dronecode</vt:lpstr>
      <vt:lpstr>Dronecode成员</vt:lpstr>
      <vt:lpstr>乐高飞控（Lego Autopilot）</vt:lpstr>
      <vt:lpstr>Jordi Muñoz</vt:lpstr>
      <vt:lpstr>Arduino时代</vt:lpstr>
      <vt:lpstr>PX4</vt:lpstr>
      <vt:lpstr>行业应用</vt:lpstr>
      <vt:lpstr>农业应用</vt:lpstr>
      <vt:lpstr>农业应用</vt:lpstr>
      <vt:lpstr>行业应用</vt:lpstr>
      <vt:lpstr>行业应用</vt:lpstr>
      <vt:lpstr>人工智能时代 无人机会有什么新应用</vt:lpstr>
      <vt:lpstr>智能跟随</vt:lpstr>
      <vt:lpstr>智能航线规划</vt:lpstr>
      <vt:lpstr>智能避障 及 自主导航和定位</vt:lpstr>
      <vt:lpstr>大数据 自动识别目标状态</vt:lpstr>
      <vt:lpstr>Thanks！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永和 王</dc:creator>
  <cp:lastModifiedBy>Stone Bai</cp:lastModifiedBy>
  <cp:revision>53</cp:revision>
  <dcterms:created xsi:type="dcterms:W3CDTF">2015-11-20T08:04:49Z</dcterms:created>
  <dcterms:modified xsi:type="dcterms:W3CDTF">2016-12-04T02:25:16Z</dcterms:modified>
</cp:coreProperties>
</file>